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</p:sldMasterIdLst>
  <p:notesMasterIdLst>
    <p:notesMasterId r:id="rId6"/>
  </p:notesMasterIdLst>
  <p:handoutMasterIdLst>
    <p:handoutMasterId r:id="rId7"/>
  </p:handoutMasterIdLst>
  <p:sldIdLst>
    <p:sldId id="278" r:id="rId2"/>
    <p:sldId id="277" r:id="rId3"/>
    <p:sldId id="267" r:id="rId4"/>
    <p:sldId id="266" r:id="rId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07ACE"/>
    <a:srgbClr val="F6F11F"/>
    <a:srgbClr val="00408D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7346" autoAdjust="0"/>
  </p:normalViewPr>
  <p:slideViewPr>
    <p:cSldViewPr>
      <p:cViewPr varScale="1">
        <p:scale>
          <a:sx n="100" d="100"/>
          <a:sy n="100" d="100"/>
        </p:scale>
        <p:origin x="18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3979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0" tIns="46976" rIns="93950" bIns="46976" numCol="1" anchor="t" anchorCtr="0" compatLnSpc="1">
            <a:prstTxWarp prst="textNoShape">
              <a:avLst/>
            </a:prstTxWarp>
          </a:bodyPr>
          <a:lstStyle>
            <a:lvl1pPr defTabSz="939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1" y="1"/>
            <a:ext cx="3043979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0" tIns="46976" rIns="93950" bIns="46976" numCol="1" anchor="t" anchorCtr="0" compatLnSpc="1">
            <a:prstTxWarp prst="textNoShape">
              <a:avLst/>
            </a:prstTxWarp>
          </a:bodyPr>
          <a:lstStyle>
            <a:lvl1pPr algn="r" defTabSz="939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3485"/>
            <a:ext cx="3043979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0" tIns="46976" rIns="93950" bIns="46976" numCol="1" anchor="b" anchorCtr="0" compatLnSpc="1">
            <a:prstTxWarp prst="textNoShape">
              <a:avLst/>
            </a:prstTxWarp>
          </a:bodyPr>
          <a:lstStyle>
            <a:lvl1pPr defTabSz="939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1" y="8843485"/>
            <a:ext cx="3043979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0" tIns="46976" rIns="93950" bIns="46976" numCol="1" anchor="b" anchorCtr="0" compatLnSpc="1">
            <a:prstTxWarp prst="textNoShape">
              <a:avLst/>
            </a:prstTxWarp>
          </a:bodyPr>
          <a:lstStyle>
            <a:lvl1pPr algn="r" defTabSz="939597">
              <a:defRPr sz="1200"/>
            </a:lvl1pPr>
          </a:lstStyle>
          <a:p>
            <a:pPr>
              <a:defRPr/>
            </a:pPr>
            <a:fld id="{38993C66-0C8E-4699-B426-B56C9A95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0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3979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0" tIns="46976" rIns="93950" bIns="46976" numCol="1" anchor="t" anchorCtr="0" compatLnSpc="1">
            <a:prstTxWarp prst="textNoShape">
              <a:avLst/>
            </a:prstTxWarp>
          </a:bodyPr>
          <a:lstStyle>
            <a:lvl1pPr defTabSz="939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121" y="1"/>
            <a:ext cx="3043979" cy="46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0" tIns="46976" rIns="93950" bIns="46976" numCol="1" anchor="t" anchorCtr="0" compatLnSpc="1">
            <a:prstTxWarp prst="textNoShape">
              <a:avLst/>
            </a:prstTxWarp>
          </a:bodyPr>
          <a:lstStyle>
            <a:lvl1pPr algn="r" defTabSz="939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3" y="4422543"/>
            <a:ext cx="5149637" cy="418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0" tIns="46976" rIns="93950" bIns="469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3485"/>
            <a:ext cx="3043979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0" tIns="46976" rIns="93950" bIns="46976" numCol="1" anchor="b" anchorCtr="0" compatLnSpc="1">
            <a:prstTxWarp prst="textNoShape">
              <a:avLst/>
            </a:prstTxWarp>
          </a:bodyPr>
          <a:lstStyle>
            <a:lvl1pPr defTabSz="9395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1" y="8843485"/>
            <a:ext cx="3043979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0" tIns="46976" rIns="93950" bIns="46976" numCol="1" anchor="b" anchorCtr="0" compatLnSpc="1">
            <a:prstTxWarp prst="textNoShape">
              <a:avLst/>
            </a:prstTxWarp>
          </a:bodyPr>
          <a:lstStyle>
            <a:lvl1pPr algn="r" defTabSz="939597">
              <a:defRPr sz="1200"/>
            </a:lvl1pPr>
          </a:lstStyle>
          <a:p>
            <a:pPr>
              <a:defRPr/>
            </a:pPr>
            <a:fld id="{6CECCB6A-384B-494D-8251-8882FDB04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53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CCB6A-384B-494D-8251-8882FDB047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CCB6A-384B-494D-8251-8882FDB047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2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8" y="2763215"/>
            <a:ext cx="3743325" cy="13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1" y="273050"/>
            <a:ext cx="3657599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1" y="1435102"/>
            <a:ext cx="3657599" cy="469106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324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657599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657599" cy="469106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2000" y="-12698"/>
            <a:ext cx="2333625" cy="322818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9900" y="2"/>
            <a:ext cx="2333625" cy="32281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00" y="3096420"/>
            <a:ext cx="2333625" cy="3228180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819900" y="3096420"/>
            <a:ext cx="2333625" cy="322818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1" y="273050"/>
            <a:ext cx="3657599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1" y="1435102"/>
            <a:ext cx="3657599" cy="469106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-12698"/>
            <a:ext cx="2333625" cy="322818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247900" y="2"/>
            <a:ext cx="2333625" cy="32281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3096420"/>
            <a:ext cx="2333625" cy="3228180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247900" y="3096420"/>
            <a:ext cx="2333625" cy="322818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214" y="381001"/>
            <a:ext cx="1952622" cy="271542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-12698"/>
            <a:ext cx="2305050" cy="318865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1" y="3"/>
            <a:ext cx="2295869" cy="3175951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5050" y="3182066"/>
            <a:ext cx="2271713" cy="3142534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881812" y="3182066"/>
            <a:ext cx="2271713" cy="314253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7038978" y="381001"/>
            <a:ext cx="1952622" cy="271542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6703" y="3429000"/>
            <a:ext cx="1952622" cy="271542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8"/>
          </p:nvPr>
        </p:nvSpPr>
        <p:spPr>
          <a:xfrm>
            <a:off x="4743623" y="3429000"/>
            <a:ext cx="1952622" cy="271542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2214" y="381001"/>
            <a:ext cx="1952622" cy="5714999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-12698"/>
            <a:ext cx="2305050" cy="633729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1" y="2"/>
            <a:ext cx="2295869" cy="632459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7038978" y="381001"/>
            <a:ext cx="1952622" cy="571499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4914900" y="2438400"/>
            <a:ext cx="3771900" cy="32004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-1835" y="1371601"/>
            <a:ext cx="4576763" cy="495300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200" y="2438400"/>
            <a:ext cx="3771900" cy="32004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4572000" y="1371601"/>
            <a:ext cx="4576763" cy="495300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657599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657599" cy="469106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4572000" y="0"/>
            <a:ext cx="4572000" cy="6324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0" y="1295400"/>
            <a:ext cx="91440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572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08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smtClean="0"/>
              <a:t>Click to edit Master title style</a:t>
            </a:r>
            <a:endParaRPr lang="en-US" sz="2400" kern="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0" y="1295400"/>
            <a:ext cx="91440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rgbClr val="0E37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rgbClr val="0E3793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0" y="1295400"/>
            <a:ext cx="9144000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57200" y="1295400"/>
            <a:ext cx="83820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148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148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F6647-AE92-4454-80D2-E2C2F9DF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657599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"/>
            <a:ext cx="4571999" cy="63245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657599" cy="469106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9C93-6A38-4A55-A434-A99FA1DFD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228600"/>
            <a:ext cx="609600" cy="57150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7543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306E3-FDEF-49FA-A1B1-E5156458F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4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8" y="2783076"/>
            <a:ext cx="3743325" cy="13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FE58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8" y="2783076"/>
            <a:ext cx="3743325" cy="13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rgbClr val="0E37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004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1_Section Header">
    <p:bg>
      <p:bgPr>
        <a:solidFill>
          <a:srgbClr val="FE58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004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dirty="0" smtClean="0"/>
              <a:t>Business Transformation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solidFill>
          <a:srgbClr val="E4A6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solidFill>
          <a:srgbClr val="B11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bg>
      <p:bgPr>
        <a:solidFill>
          <a:srgbClr val="40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solidFill>
          <a:srgbClr val="2D6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bg>
      <p:bgPr>
        <a:solidFill>
          <a:srgbClr val="94B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Section Header">
    <p:bg>
      <p:bgPr>
        <a:solidFill>
          <a:srgbClr val="7E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8_Section Header">
    <p:bg>
      <p:bgPr>
        <a:solidFill>
          <a:srgbClr val="8B8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7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9_Section Header">
    <p:bg>
      <p:bgPr>
        <a:solidFill>
          <a:srgbClr val="9F9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0_Section Header">
    <p:bg>
      <p:bgPr>
        <a:solidFill>
          <a:srgbClr val="A62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5068887" cy="1079499"/>
          </a:xfrm>
        </p:spPr>
        <p:txBody>
          <a:bodyPr wrap="square" lIns="0" tIns="0" rIns="0" bIns="0" anchor="b" anchorCtr="0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33" y="5486403"/>
            <a:ext cx="5023168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22314" y="5486401"/>
            <a:ext cx="4571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57200"/>
            <a:ext cx="685800" cy="2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1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3894-2F61-4C37-A959-A5AEBB686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382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382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C3D8-46A2-46F8-85B9-2BE2B1EDE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4343400"/>
            <a:ext cx="8382000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371600"/>
            <a:ext cx="9144000" cy="495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C3D8-46A2-46F8-85B9-2BE2B1EDE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DFD5-6371-410C-A822-8EE9061B7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324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DFD5-6371-410C-A822-8EE9061B7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324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14900" y="3810000"/>
            <a:ext cx="3924300" cy="2057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657599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657599" cy="469106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324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5" y="6477001"/>
            <a:ext cx="1346204" cy="257753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585"/>
            <a:ext cx="8382000" cy="46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15388"/>
            <a:ext cx="3048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 smtClean="0">
                <a:solidFill>
                  <a:srgbClr val="0E3793"/>
                </a:solidFill>
              </a:defRPr>
            </a:lvl1pPr>
          </a:lstStyle>
          <a:p>
            <a:pPr>
              <a:defRPr/>
            </a:pPr>
            <a:fld id="{E5A7BD8E-398B-4885-B8B4-FE8D9333ED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6324600"/>
            <a:ext cx="9144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057400" y="6515386"/>
            <a:ext cx="0" cy="136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D58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86000" y="6515388"/>
            <a:ext cx="5772150" cy="136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This is the Footer for the Presentation (editable on Master Slide Header/Footer Menu or per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1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08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8000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8000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8000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FF8000"/>
          </a:solidFill>
          <a:latin typeface="Arial" charset="0"/>
          <a:ea typeface="ＭＳ Ｐゴシック" pitchFamily="1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1800" b="1">
          <a:solidFill>
            <a:srgbClr val="FF8000"/>
          </a:solidFill>
          <a:latin typeface="Arial" charset="0"/>
          <a:ea typeface="ＭＳ Ｐゴシック" pitchFamily="1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1800" b="1">
          <a:solidFill>
            <a:srgbClr val="FF8000"/>
          </a:solidFill>
          <a:latin typeface="Arial" charset="0"/>
          <a:ea typeface="ＭＳ Ｐゴシック" pitchFamily="1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1800" b="1">
          <a:solidFill>
            <a:srgbClr val="FF8000"/>
          </a:solidFill>
          <a:latin typeface="Arial" charset="0"/>
          <a:ea typeface="ＭＳ Ｐゴシック" pitchFamily="1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1800" b="1">
          <a:solidFill>
            <a:srgbClr val="FF8000"/>
          </a:solidFill>
          <a:latin typeface="Arial" charset="0"/>
          <a:ea typeface="ＭＳ Ｐゴシック" pitchFamily="1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defRPr sz="1800" b="1">
          <a:solidFill>
            <a:srgbClr val="0E3793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defRPr sz="1500" b="1">
          <a:solidFill>
            <a:srgbClr val="00408D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bg2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bg2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350">
          <a:solidFill>
            <a:schemeClr val="bg2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00408D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00408D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00408D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050">
          <a:solidFill>
            <a:srgbClr val="00408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41" y="762000"/>
            <a:ext cx="8542517" cy="52224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F973C-A8FB-4726-9A82-AA4992463DE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Business Transformation Office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399" y="147522"/>
            <a:ext cx="876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Current Interstate </a:t>
            </a:r>
            <a:r>
              <a:rPr lang="en-US" sz="2400" b="1" dirty="0">
                <a:solidFill>
                  <a:schemeClr val="accent4"/>
                </a:solidFill>
                <a:latin typeface="+mj-lt"/>
              </a:rPr>
              <a:t>Maintenance Services </a:t>
            </a:r>
            <a:r>
              <a:rPr lang="en-US" sz="2400" b="1" dirty="0" smtClean="0">
                <a:solidFill>
                  <a:schemeClr val="accent4"/>
                </a:solidFill>
                <a:latin typeface="+mj-lt"/>
              </a:rPr>
              <a:t>Contracts </a:t>
            </a:r>
            <a:endParaRPr lang="en-US" sz="2400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58681"/>
              </p:ext>
            </p:extLst>
          </p:nvPr>
        </p:nvGraphicFramePr>
        <p:xfrm>
          <a:off x="145960" y="978519"/>
          <a:ext cx="4804660" cy="3021037"/>
        </p:xfrm>
        <a:graphic>
          <a:graphicData uri="http://schemas.openxmlformats.org/drawingml/2006/table">
            <a:tbl>
              <a:tblPr/>
              <a:tblGrid>
                <a:gridCol w="300290">
                  <a:extLst>
                    <a:ext uri="{9D8B030D-6E8A-4147-A177-3AD203B41FA5}">
                      <a16:colId xmlns:a16="http://schemas.microsoft.com/office/drawing/2014/main" val="3067180376"/>
                    </a:ext>
                  </a:extLst>
                </a:gridCol>
                <a:gridCol w="450436">
                  <a:extLst>
                    <a:ext uri="{9D8B030D-6E8A-4147-A177-3AD203B41FA5}">
                      <a16:colId xmlns:a16="http://schemas.microsoft.com/office/drawing/2014/main" val="4018731313"/>
                    </a:ext>
                  </a:extLst>
                </a:gridCol>
                <a:gridCol w="888361">
                  <a:extLst>
                    <a:ext uri="{9D8B030D-6E8A-4147-A177-3AD203B41FA5}">
                      <a16:colId xmlns:a16="http://schemas.microsoft.com/office/drawing/2014/main" val="3008636674"/>
                    </a:ext>
                  </a:extLst>
                </a:gridCol>
                <a:gridCol w="763241">
                  <a:extLst>
                    <a:ext uri="{9D8B030D-6E8A-4147-A177-3AD203B41FA5}">
                      <a16:colId xmlns:a16="http://schemas.microsoft.com/office/drawing/2014/main" val="3991195377"/>
                    </a:ext>
                  </a:extLst>
                </a:gridCol>
                <a:gridCol w="600583">
                  <a:extLst>
                    <a:ext uri="{9D8B030D-6E8A-4147-A177-3AD203B41FA5}">
                      <a16:colId xmlns:a16="http://schemas.microsoft.com/office/drawing/2014/main" val="3396595376"/>
                    </a:ext>
                  </a:extLst>
                </a:gridCol>
                <a:gridCol w="600583">
                  <a:extLst>
                    <a:ext uri="{9D8B030D-6E8A-4147-A177-3AD203B41FA5}">
                      <a16:colId xmlns:a16="http://schemas.microsoft.com/office/drawing/2014/main" val="1510148831"/>
                    </a:ext>
                  </a:extLst>
                </a:gridCol>
                <a:gridCol w="600583">
                  <a:extLst>
                    <a:ext uri="{9D8B030D-6E8A-4147-A177-3AD203B41FA5}">
                      <a16:colId xmlns:a16="http://schemas.microsoft.com/office/drawing/2014/main" val="1387571506"/>
                    </a:ext>
                  </a:extLst>
                </a:gridCol>
                <a:gridCol w="600583">
                  <a:extLst>
                    <a:ext uri="{9D8B030D-6E8A-4147-A177-3AD203B41FA5}">
                      <a16:colId xmlns:a16="http://schemas.microsoft.com/office/drawing/2014/main" val="919513305"/>
                    </a:ext>
                  </a:extLst>
                </a:gridCol>
              </a:tblGrid>
              <a:tr h="26921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District / 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Contractor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 / Lane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 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End 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Years in Effect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53002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Fredericksburg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/ 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4/1/2015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3/31/2020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103059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NOVA I-495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/ 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4/1/2015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3/31/2020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36864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NOVA I-95 / I-395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36/325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4/1/2015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3/31/2020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800862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NOVA I-66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/ 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4/1/2015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3/31/2020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02907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Bristol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VDOT Bristol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129/570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7/1/2012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7/20/2020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735904"/>
                  </a:ext>
                </a:extLst>
              </a:tr>
              <a:tr h="25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Hampton Roads - Southside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VDOT Hampton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/ 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5/15/2013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7/20/2020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81228"/>
                  </a:ext>
                </a:extLst>
              </a:tr>
              <a:tr h="2769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Culpeper I-64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&amp;</a:t>
                      </a:r>
                    </a:p>
                    <a:p>
                      <a:pPr algn="l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I-66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VDOT Culpeper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70/302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8/15/2015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7/20/2020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32068"/>
                  </a:ext>
                </a:extLst>
              </a:tr>
              <a:tr h="25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Hampton Roads - Peninsula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VDOT Hampton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8/1/2016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7/20/2020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51765"/>
                  </a:ext>
                </a:extLst>
              </a:tr>
              <a:tr h="25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Richmond North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VDOT Richmond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234/1598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7/1/2012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7/20/2020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383069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VDOT Salem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125/530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9/8/2014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7/20/2020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91143"/>
                  </a:ext>
                </a:extLst>
              </a:tr>
              <a:tr h="23075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DIMS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Staunton North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VDOT Staunton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123/495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5/15/2013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7/20/2020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477455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E9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Richmond South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 / 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7/1/2012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6/30/2019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8506"/>
                  </a:ext>
                </a:extLst>
              </a:tr>
              <a:tr h="153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Staunton South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133/524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8/1/2011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7/31/2020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198414"/>
                  </a:ext>
                </a:extLst>
              </a:tr>
              <a:tr h="2532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Woodrow Wilson Bridge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6/15/2010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6/14/2019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2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Current Performance Based Contracts Work Areas</a:t>
            </a:r>
          </a:p>
        </p:txBody>
      </p:sp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3886200"/>
            <a:ext cx="152400" cy="228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025" y="5105400"/>
            <a:ext cx="180975" cy="15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35" y="2667000"/>
            <a:ext cx="8370915" cy="3493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14142"/>
            <a:ext cx="3949591" cy="7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7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693209"/>
              </p:ext>
            </p:extLst>
          </p:nvPr>
        </p:nvGraphicFramePr>
        <p:xfrm>
          <a:off x="457200" y="1257300"/>
          <a:ext cx="8382000" cy="41388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73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78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13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Contract Segment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Current Contractor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Mileage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Routes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Start Date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End Date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Approx. Base Annual $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Staunton South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DBI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524 lane miles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I-81, I-64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8/1/2011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7/31/2020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$2,400,000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Richmond South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DBI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138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574 lane miles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I-85, I-95, I-295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7/1/2012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6/30/2019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$3,000,000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NOVA 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I-95 / I-395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DBI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325 lane miles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I-95, I-395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4/1/2015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3/31/2020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$2,200,000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NOVA 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I-66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DBI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 CL miles/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314 lane miles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I-66, SR-267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4/1/2015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3/31/2020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$2,300,000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NOVA 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I-495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DBI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242 lane miles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I-495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4/1/2015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3/31/2020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$1,500,000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I-95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Fredericksburg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Arial" charset="0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DBI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282 lane miles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I-95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4/1/2015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3/31/2020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$1,700,000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002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NOVA 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Woodrow Wilson Bridge (WWB)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DBI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135 lane miles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I-95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6/15/2010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6/14/2019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$7,300,000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5794" marR="95794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437E0-9B3B-42B2-9EBF-4398FA9DD1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170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Current Performance Based Contracts</a:t>
            </a:r>
          </a:p>
        </p:txBody>
      </p:sp>
    </p:spTree>
    <p:extLst>
      <p:ext uri="{BB962C8B-B14F-4D97-AF65-F5344CB8AC3E}">
        <p14:creationId xmlns:p14="http://schemas.microsoft.com/office/powerpoint/2010/main" val="3697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415" name="Group 17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602035"/>
              </p:ext>
            </p:extLst>
          </p:nvPr>
        </p:nvGraphicFramePr>
        <p:xfrm>
          <a:off x="457200" y="1257300"/>
          <a:ext cx="8382000" cy="3611880"/>
        </p:xfrm>
        <a:graphic>
          <a:graphicData uri="http://schemas.openxmlformats.org/drawingml/2006/table">
            <a:tbl>
              <a:tblPr/>
              <a:tblGrid>
                <a:gridCol w="159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Roadway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Segment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Current Contractor</a:t>
                      </a:r>
                      <a:endParaRPr kumimoji="0" 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Mileage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Routes</a:t>
                      </a:r>
                      <a:endParaRPr kumimoji="0" 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Start Date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Hampton Roads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Peninsula ‘Williamsburg’</a:t>
                      </a: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 Hampton Roads District</a:t>
                      </a: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 CL miles/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274 lane miles</a:t>
                      </a: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I-64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 </a:t>
                      </a: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8/1/2016</a:t>
                      </a:r>
                    </a:p>
                  </a:txBody>
                  <a:tcPr marL="100584" marR="10058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Salem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Salem District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125 CL miles/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530 lane miles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I-81, I-581, I-77, SR460, SR220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9/8/2014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I-64 West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Culpeper District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70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302 lane miles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I-64, I-66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8/15/2015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Bristol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Bristol District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129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 570 lane miles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I-81, I-77, I-381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7/1/2012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Richmond North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Richmond District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234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1598 lane miles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I-95, I-295, I-64, I-195, SR-288, SR-195, SR-76, SR-150, SR-146</a:t>
                      </a: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7/1/2012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Hampton Roads Southside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Hampton Roads District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109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768 lane miles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I-64, I264,I-464, I564,I664, US58, US17 &amp; others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5/15/2013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Staunton North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Staunton District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123 CL miles/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495 lane miles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I-81, I-66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5/15/2013</a:t>
                      </a: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100584" marR="1005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437E0-9B3B-42B2-9EBF-4398FA9DD1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70" name="Rectangle 170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VDOT Managed Interstate Contracts</a:t>
            </a:r>
          </a:p>
        </p:txBody>
      </p:sp>
    </p:spTree>
    <p:extLst>
      <p:ext uri="{BB962C8B-B14F-4D97-AF65-F5344CB8AC3E}">
        <p14:creationId xmlns:p14="http://schemas.microsoft.com/office/powerpoint/2010/main" val="17696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DOTtemplate1">
  <a:themeElements>
    <a:clrScheme name="VDOT">
      <a:dk1>
        <a:srgbClr val="0060AA"/>
      </a:dk1>
      <a:lt1>
        <a:srgbClr val="FFFFFF"/>
      </a:lt1>
      <a:dk2>
        <a:srgbClr val="F47735"/>
      </a:dk2>
      <a:lt2>
        <a:srgbClr val="2D2015"/>
      </a:lt2>
      <a:accent1>
        <a:srgbClr val="F47735"/>
      </a:accent1>
      <a:accent2>
        <a:srgbClr val="F79A68"/>
      </a:accent2>
      <a:accent3>
        <a:srgbClr val="FFFFFF"/>
      </a:accent3>
      <a:accent4>
        <a:srgbClr val="005191"/>
      </a:accent4>
      <a:accent5>
        <a:srgbClr val="F8BDAE"/>
      </a:accent5>
      <a:accent6>
        <a:srgbClr val="E08B5E"/>
      </a:accent6>
      <a:hlink>
        <a:srgbClr val="0060AA"/>
      </a:hlink>
      <a:folHlink>
        <a:srgbClr val="949CA1"/>
      </a:folHlink>
    </a:clrScheme>
    <a:fontScheme name="VDOTtemplat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VDOTtemplate1 1">
        <a:dk1>
          <a:srgbClr val="0060AA"/>
        </a:dk1>
        <a:lt1>
          <a:srgbClr val="FFFFFF"/>
        </a:lt1>
        <a:dk2>
          <a:srgbClr val="F47735"/>
        </a:dk2>
        <a:lt2>
          <a:srgbClr val="2D2015"/>
        </a:lt2>
        <a:accent1>
          <a:srgbClr val="F47735"/>
        </a:accent1>
        <a:accent2>
          <a:srgbClr val="F79A68"/>
        </a:accent2>
        <a:accent3>
          <a:srgbClr val="FFFFFF"/>
        </a:accent3>
        <a:accent4>
          <a:srgbClr val="005191"/>
        </a:accent4>
        <a:accent5>
          <a:srgbClr val="F8BDAE"/>
        </a:accent5>
        <a:accent6>
          <a:srgbClr val="E08B5E"/>
        </a:accent6>
        <a:hlink>
          <a:srgbClr val="0060AA"/>
        </a:hlink>
        <a:folHlink>
          <a:srgbClr val="949C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Words>469</Words>
  <Application>Microsoft Office PowerPoint</Application>
  <PresentationFormat>On-screen Show (4:3)</PresentationFormat>
  <Paragraphs>249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Times New Roman</vt:lpstr>
      <vt:lpstr>1_VDOTtemplate1</vt:lpstr>
      <vt:lpstr>PowerPoint Presentation</vt:lpstr>
      <vt:lpstr>Current Performance Based Contracts Work Areas</vt:lpstr>
      <vt:lpstr>Current Performance Based Contracts</vt:lpstr>
      <vt:lpstr>Current VDOT Managed Interstate Contracts</vt:lpstr>
    </vt:vector>
  </TitlesOfParts>
  <Company>Virginia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robert.perry</dc:creator>
  <cp:lastModifiedBy>Brenda Swank</cp:lastModifiedBy>
  <cp:revision>180</cp:revision>
  <cp:lastPrinted>2018-08-07T15:32:23Z</cp:lastPrinted>
  <dcterms:created xsi:type="dcterms:W3CDTF">2007-05-23T14:07:31Z</dcterms:created>
  <dcterms:modified xsi:type="dcterms:W3CDTF">2018-10-08T13:11:37Z</dcterms:modified>
</cp:coreProperties>
</file>